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94" r:id="rId2"/>
    <p:sldId id="395" r:id="rId3"/>
    <p:sldId id="558" r:id="rId4"/>
    <p:sldId id="396" r:id="rId5"/>
    <p:sldId id="417" r:id="rId6"/>
    <p:sldId id="397" r:id="rId7"/>
    <p:sldId id="398" r:id="rId8"/>
    <p:sldId id="399" r:id="rId9"/>
    <p:sldId id="402" r:id="rId10"/>
    <p:sldId id="401" r:id="rId11"/>
    <p:sldId id="403" r:id="rId12"/>
    <p:sldId id="405" r:id="rId13"/>
    <p:sldId id="406" r:id="rId14"/>
    <p:sldId id="407" r:id="rId15"/>
    <p:sldId id="408" r:id="rId16"/>
    <p:sldId id="559" r:id="rId17"/>
    <p:sldId id="409" r:id="rId18"/>
    <p:sldId id="410" r:id="rId19"/>
    <p:sldId id="411" r:id="rId20"/>
    <p:sldId id="412" r:id="rId21"/>
    <p:sldId id="413" r:id="rId22"/>
    <p:sldId id="400" r:id="rId23"/>
    <p:sldId id="404" r:id="rId24"/>
    <p:sldId id="414" r:id="rId25"/>
    <p:sldId id="415" r:id="rId26"/>
    <p:sldId id="4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3"/>
    <p:restoredTop sz="94595"/>
  </p:normalViewPr>
  <p:slideViewPr>
    <p:cSldViewPr snapToGrid="0" snapToObjects="1">
      <p:cViewPr varScale="1">
        <p:scale>
          <a:sx n="102" d="100"/>
          <a:sy n="102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320F1-421E-B64E-BCC4-BBF89C1BBC82}" type="datetimeFigureOut">
              <a:rPr lang="en-US" smtClean="0"/>
              <a:t>5/31/23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A85D4-3B9C-D547-B54B-652327919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89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will review Unit 1 Disaster Preparedness and Unit 2 CERT Organization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2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Focused </a:t>
            </a:r>
            <a:r>
              <a:rPr lang="en-US" dirty="0"/>
              <a:t>on survival: Fight, flight, freeze, sex, food. Events may trigger memories of emotional events and our deepest fears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A85D4-3B9C-D547-B54B-652327919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6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other emotional, cognitive, Emotional – nervousness, numb, inability to feel love, agitation, denial, feeling of being overwhelmed. Cognitive – difficulty making decisions, disturbing dreams, memories &amp; flashbacks, distortion of time &amp; space, repeatedly replaying the event. Spiritual – questioning (why me? ), intense prayer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A85D4-3B9C-D547-B54B-652327919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6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use graphics </a:t>
            </a:r>
            <a:r>
              <a:rPr lang="en-US"/>
              <a:t>for the </a:t>
            </a:r>
            <a:r>
              <a:rPr lang="en-US" dirty="0"/>
              <a:t>topics to </a:t>
            </a:r>
            <a:r>
              <a:rPr lang="en-US"/>
              <a:t>possible consider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A85D4-3B9C-D547-B54B-652327919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5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 Floyd’s brother visits the site of George Floyd’s 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A85D4-3B9C-D547-B54B-652327919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4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ABD31-240B-8F4D-99FF-B7B34A38C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C15CC-F1E3-0D4F-ACC1-EA222DB02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46447-BE86-084F-B5F9-0449485AD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285D6-7911-264D-9FCB-9FDFFD781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D1488-DA3D-D240-AB41-B90BBB7B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9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0AF8-CC6C-EC48-80DC-F1199CEB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E7A00-BB0E-1747-971B-ED2D7ADF4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201E3-2E7A-674A-B00B-54920499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1DBA1-06C4-5844-BBE7-3D469E27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787E6-016E-924C-B9BD-54866D81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0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204755-3526-844D-B04D-B5ED1D96B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73F40-84D4-C14E-BABD-F3F0015EC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414DF-9C95-8641-B01B-CD0EA5FC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9BEC5-1DCE-6743-9686-523FCBA7A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40CDE-8D87-0148-9D49-B7044A98B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38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86B7D5-9D73-41BF-83DA-82B7B0CE3957}"/>
              </a:ext>
            </a:extLst>
          </p:cNvPr>
          <p:cNvSpPr/>
          <p:nvPr userDrawn="1"/>
        </p:nvSpPr>
        <p:spPr>
          <a:xfrm>
            <a:off x="0" y="2965"/>
            <a:ext cx="12192000" cy="551497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19E53-3E23-440A-8EE7-959664248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3677438"/>
            <a:ext cx="10972800" cy="1853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0CA1CA-D78F-4D29-A112-7E5632AB2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1" y="5872795"/>
            <a:ext cx="1710748" cy="731520"/>
          </a:xfrm>
          <a:prstGeom prst="rect">
            <a:avLst/>
          </a:prstGeom>
        </p:spPr>
      </p:pic>
      <p:pic>
        <p:nvPicPr>
          <p:cNvPr id="16" name="Picture 15" descr="A close up of a sign&#10;&#10;Description generated with high confidence">
            <a:extLst>
              <a:ext uri="{FF2B5EF4-FFF2-40B4-BE49-F238E27FC236}">
                <a16:creationId xmlns:a16="http://schemas.microsoft.com/office/drawing/2014/main" id="{A0A1B6DC-BDE1-4350-A720-0DFEEA7216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31" y="5872795"/>
            <a:ext cx="2745108" cy="73152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B55A5C-60F8-44DB-948C-104DD56B3B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80055"/>
            <a:ext cx="12192000" cy="8971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B4A5DE-FE85-4060-831F-4535EBE301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476500"/>
            <a:ext cx="12192000" cy="725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4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List w/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FA9AEBB-8891-A342-9D8E-FDE1EF163A4C}"/>
              </a:ext>
            </a:extLst>
          </p:cNvPr>
          <p:cNvSpPr/>
          <p:nvPr userDrawn="1"/>
        </p:nvSpPr>
        <p:spPr>
          <a:xfrm>
            <a:off x="0" y="5"/>
            <a:ext cx="12192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0EF1FA-DB3B-394B-94CA-7630D7D90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8639" y="887763"/>
            <a:ext cx="402335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1521230"/>
            <a:ext cx="11372800" cy="4781145"/>
          </a:xfrm>
        </p:spPr>
        <p:txBody>
          <a:bodyPr>
            <a:normAutofit/>
          </a:bodyPr>
          <a:lstStyle>
            <a:lvl1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906385" y="6256658"/>
            <a:ext cx="10285615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" y="5936615"/>
            <a:ext cx="1710748" cy="7315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881DF7E-501B-4BCA-95FE-16FA92C0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90" y="320678"/>
            <a:ext cx="7742468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4889971-C6D0-48C5-8EB8-09A4DABBFE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6383" y="6385716"/>
            <a:ext cx="5918663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4B06ED1-1B06-44B7-8461-057F53E188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6756" y="6385716"/>
            <a:ext cx="2405149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77CCBE-2056-4A6A-AADD-907E6B311E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85367" y="5881860"/>
            <a:ext cx="1363212" cy="355600"/>
          </a:xfrm>
          <a:ln>
            <a:solidFill>
              <a:srgbClr val="575757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PM-123</a:t>
            </a:r>
          </a:p>
        </p:txBody>
      </p:sp>
    </p:spTree>
    <p:extLst>
      <p:ext uri="{BB962C8B-B14F-4D97-AF65-F5344CB8AC3E}">
        <p14:creationId xmlns:p14="http://schemas.microsoft.com/office/powerpoint/2010/main" val="259235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 w/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38DDE6-B4A7-0541-90DA-8FC7EEF0F91C}"/>
              </a:ext>
            </a:extLst>
          </p:cNvPr>
          <p:cNvSpPr/>
          <p:nvPr userDrawn="1"/>
        </p:nvSpPr>
        <p:spPr>
          <a:xfrm>
            <a:off x="0" y="5"/>
            <a:ext cx="12192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A92967-FF1D-F449-95B6-E31F83596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8639" y="887763"/>
            <a:ext cx="402335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1521230"/>
            <a:ext cx="11350632" cy="478114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906385" y="6256658"/>
            <a:ext cx="10285615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" y="5936615"/>
            <a:ext cx="1710748" cy="7315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358483-0701-4610-B7F8-1CDC93B7D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90" y="320678"/>
            <a:ext cx="7742468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FC4B6C-E56F-45A2-B987-2706EF446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6383" y="6385716"/>
            <a:ext cx="5918663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1D02937-E059-4923-A2A9-5058038E8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6756" y="6385716"/>
            <a:ext cx="2405149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0D271F4-3E44-4C14-8C4E-2D0D7A3B45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85367" y="5881860"/>
            <a:ext cx="1363212" cy="355600"/>
          </a:xfrm>
          <a:ln>
            <a:solidFill>
              <a:srgbClr val="575757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PM-123</a:t>
            </a:r>
          </a:p>
        </p:txBody>
      </p:sp>
    </p:spTree>
    <p:extLst>
      <p:ext uri="{BB962C8B-B14F-4D97-AF65-F5344CB8AC3E}">
        <p14:creationId xmlns:p14="http://schemas.microsoft.com/office/powerpoint/2010/main" val="3155982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ed List w/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1779B46-53E1-5149-8E8C-35E83EBC25FD}"/>
              </a:ext>
            </a:extLst>
          </p:cNvPr>
          <p:cNvSpPr/>
          <p:nvPr userDrawn="1"/>
        </p:nvSpPr>
        <p:spPr>
          <a:xfrm>
            <a:off x="0" y="5"/>
            <a:ext cx="12192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77D519-0397-B742-A4B4-77644D4D3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8639" y="887763"/>
            <a:ext cx="402335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1521230"/>
            <a:ext cx="5523496" cy="4758287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906385" y="6256658"/>
            <a:ext cx="10285615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" y="5936615"/>
            <a:ext cx="1710748" cy="73152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D0A62F-ADCE-4FEB-9CDF-E85D05BB34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521230"/>
            <a:ext cx="5675811" cy="4758287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8828DD-31C9-4C41-AB97-0D5A474AF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90" y="320678"/>
            <a:ext cx="7742468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3AEF4AA-E762-4CCB-8C4A-9592823B5F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6794" y="5824699"/>
            <a:ext cx="1065017" cy="303212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PM 123</a:t>
            </a:r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1CC6E1A-3A1D-4D97-9209-75A5CE834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6383" y="6385716"/>
            <a:ext cx="5918663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7D4EAC7A-29D8-42A5-A75B-CEE1CDA8A4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6756" y="6385716"/>
            <a:ext cx="2405149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79F7116-2CE5-4A1C-9C55-E527BC721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85367" y="5881860"/>
            <a:ext cx="1363212" cy="355600"/>
          </a:xfrm>
          <a:ln>
            <a:solidFill>
              <a:srgbClr val="575757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PM-123</a:t>
            </a:r>
          </a:p>
        </p:txBody>
      </p:sp>
    </p:spTree>
    <p:extLst>
      <p:ext uri="{BB962C8B-B14F-4D97-AF65-F5344CB8AC3E}">
        <p14:creationId xmlns:p14="http://schemas.microsoft.com/office/powerpoint/2010/main" val="357092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B9C63-F07C-8149-BEB8-9ADCD6A7C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B8950-A35D-904C-ADEF-F2BF2754D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2246F-9666-714F-9111-029A70FFA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DAC62-FDBC-FE47-8D08-1C303986B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BD32B-D868-C840-AB64-FF98D441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2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7B51-7911-FB49-97A9-7FAF73C1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60AD8-D08D-814B-A5BB-1A31DCD4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DDCE5-8591-7549-A6A9-EA1FC3AE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DDDFD-0F9D-4841-BFCA-F1DDFBCA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FDD81-6864-5B4B-BD81-2727751E4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1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4B002-0734-4649-BEC2-3321B59F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04653-BA1F-1B40-834E-441176EFC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68AE3-BF92-C044-BB1A-A93798087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5D1EB-B0AA-5E42-9BFA-551F0AD2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DCDCE-67FA-1C4D-87B3-8773CA18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6ED25-6194-3F44-B33B-A82059DC4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3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A15F-A362-6147-A239-B544FFF1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FE15F-DF24-A040-83EA-537882D5E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7D9D1-77C7-2243-BC44-4FB6D24AB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F986F-934B-0D48-9F77-E69C829EA4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47F13-8D1F-2540-8D95-23EA41B92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55454A-B2E7-3A47-BF5F-F066FCAC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29CFC-9104-FD40-8F31-F9916C16E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0A60CD-DB3F-9740-BCB8-2D5B3240B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8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55AA-5885-D34D-96B6-AEFEC70DD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712F2-2E6A-FA45-A525-926C4ED8E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B74EC-0735-1740-B54C-24D5E483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8B263-C74E-0C40-AFD5-E5B83D8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1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0905DE-0893-7042-A420-2DD5EF15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34EFDA-8E2F-7F4D-B77C-2D6F56B58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ACF01-3267-AD47-9159-E7FF5154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2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FC8E-698E-DE46-9F7F-965CC3796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E227-2647-F341-8DEF-F194F1948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CBAB6-B3DC-EC4B-BF87-B281EE6FB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44B52-0BD5-A74A-8161-40782492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87BC0-DB54-A948-B7D7-A6052FCB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D653F-7C2D-4040-8988-33BFD0F6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55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E180-C897-2842-B773-D28D53C2E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AB5E47-DF38-5F48-9A08-4B4FBD11D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44C5F-48F3-BB46-9A2D-12C38B6F7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FE6AA-6BF9-4142-BD37-7087E3182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B1F2-9F5C-A54A-B716-59788ADCD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18828-C0C8-4D49-BE0F-38817CD1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3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3828E-501B-1E4D-8555-FB2A84EC3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508D9-60CD-8743-93BD-69D3FF856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D2FC2-5ADA-9F41-A3D4-86844A8345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323BF-B74B-7C4F-8BB7-BF5D2091F68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55232-D921-724D-A6B5-39945D7FD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0893-A0DD-944C-AE12-AD531F563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06498-4115-5747-B04E-72C6B5B6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2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3C0031-42D6-441C-A594-0015F411E8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08788" y="1647834"/>
            <a:ext cx="7886700" cy="1325563"/>
          </a:xfrm>
        </p:spPr>
        <p:txBody>
          <a:bodyPr/>
          <a:lstStyle/>
          <a:p>
            <a:pPr rtl="0" eaLnBrk="1" latinLnBrk="0" hangingPunct="1"/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 Basic Training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EAD7A-F58C-4D84-9231-CCF7C7478C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Unit 5: Disaster Psychology</a:t>
            </a:r>
          </a:p>
        </p:txBody>
      </p:sp>
    </p:spTree>
    <p:extLst>
      <p:ext uri="{BB962C8B-B14F-4D97-AF65-F5344CB8AC3E}">
        <p14:creationId xmlns:p14="http://schemas.microsoft.com/office/powerpoint/2010/main" val="3804623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6DD448-696A-492B-BED6-44290765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Reduce Stress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C236C3-A52D-464D-B720-49583C91C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Get enough sleep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Exercise regularly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Eat a balanced diet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Balance work, play, and rest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Allow yourself to receive as well as give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Connect with others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Use spiritual resources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793CA-635A-41D8-96C3-2D8E96593C6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549F2-8E62-40E1-B6D6-62C4A18B3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128C2-760D-4F23-8780-B703F038B8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9B583-F058-544B-AF95-1A4E87F9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252" y="1719072"/>
            <a:ext cx="4781564" cy="3185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F51673-FE88-4641-B4E2-996D105E3D67}"/>
              </a:ext>
            </a:extLst>
          </p:cNvPr>
          <p:cNvSpPr txBox="1"/>
          <p:nvPr/>
        </p:nvSpPr>
        <p:spPr>
          <a:xfrm>
            <a:off x="7425042" y="4987670"/>
            <a:ext cx="1475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NPS photo</a:t>
            </a:r>
          </a:p>
        </p:txBody>
      </p:sp>
    </p:spTree>
    <p:extLst>
      <p:ext uri="{BB962C8B-B14F-4D97-AF65-F5344CB8AC3E}">
        <p14:creationId xmlns:p14="http://schemas.microsoft.com/office/powerpoint/2010/main" val="220091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64A898-B2E1-4E03-A0DC-CAE791BF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Self-Care Tool Box Discussion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AE852F-573D-4729-919B-5A223E0DC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1521230"/>
            <a:ext cx="11101251" cy="4781145"/>
          </a:xfrm>
        </p:spPr>
        <p:txBody>
          <a:bodyPr/>
          <a:lstStyle/>
          <a:p>
            <a:pPr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This activity provides you with the opportunity to discuss a number of self-care tools you used during the recent COVID-19 crisis.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Break into small groups. When everyone has finished, your group will have the opportunity to share your responses. Pick a spokesperson to share your findings.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B98C6B-AC81-45BE-9D36-F51E34DAF25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E3645-B004-49F7-9161-9526C6619B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9A31C-A7CE-4ADB-BD6F-8DCD71EA2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5-9</a:t>
            </a:r>
          </a:p>
        </p:txBody>
      </p:sp>
    </p:spTree>
    <p:extLst>
      <p:ext uri="{BB962C8B-B14F-4D97-AF65-F5344CB8AC3E}">
        <p14:creationId xmlns:p14="http://schemas.microsoft.com/office/powerpoint/2010/main" val="278256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B61F34-B3A1-4CC7-A19E-071995E1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Six Emotional Phases of a Crisis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C89E3-BA22-49AF-87E0-F0B5B4AA2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Pre-Disaster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Impact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Heroic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Honeymoon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Disillusionment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Reconstruction</a:t>
            </a:r>
          </a:p>
        </p:txBody>
      </p:sp>
      <p:pic>
        <p:nvPicPr>
          <p:cNvPr id="6" name="Picture 5" descr="Photo: A man appears distressed as he sits with his head in his hands.">
            <a:extLst>
              <a:ext uri="{FF2B5EF4-FFF2-40B4-BE49-F238E27FC236}">
                <a16:creationId xmlns:a16="http://schemas.microsoft.com/office/drawing/2014/main" id="{40C53EDB-416E-4D4C-AB66-776BFD80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840" y="1683689"/>
            <a:ext cx="2583454" cy="391596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B12BD3-DCCA-42FA-8D8F-0835CD16F3B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FB9F3-DBEC-4789-8DEE-3C27A6A658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1D052E-9A81-4585-A361-A6523E1404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5-11</a:t>
            </a:r>
          </a:p>
        </p:txBody>
      </p:sp>
    </p:spTree>
    <p:extLst>
      <p:ext uri="{BB962C8B-B14F-4D97-AF65-F5344CB8AC3E}">
        <p14:creationId xmlns:p14="http://schemas.microsoft.com/office/powerpoint/2010/main" val="3976338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0DC7BD-F84D-4716-85EA-5AAD6452F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Traumatic Crisis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0C6C98-0A8E-485C-B3B0-C6BFDD6BA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1521230"/>
            <a:ext cx="7404857" cy="4781145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A traumatic crisis is an event experienced or witnessed in which people’s ability to cope is overwhelmed by: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Actual or potential death or injury to self or others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Serious injury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Destruction of their homes, neighborhood, or value possessions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Loss of contact with family or close friends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AF0A2-9CE2-408D-9192-54ACB6AD4B7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FEAA0-3AEE-483F-89CA-7596BC4E0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285BB-69FA-4A3A-948C-691A32E83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91780-014C-E348-934D-64335C8B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132" y="2474560"/>
            <a:ext cx="4717479" cy="31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48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EC6CBF-138D-4190-A795-2CC21E07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Effects of Traumatic Stress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AC0EC2-E737-4B9A-A26E-796F213C0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Traumatic stress may affect: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Cognitive functioning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Physical health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Interpersonal relationships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293FC-5ACB-41B5-9A87-97EF2EACD48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A9C5B-61E4-4A84-AE97-E4A936562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691A04-8D16-44F3-B2DF-496B621E8A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5-13</a:t>
            </a:r>
          </a:p>
        </p:txBody>
      </p:sp>
    </p:spTree>
    <p:extLst>
      <p:ext uri="{BB962C8B-B14F-4D97-AF65-F5344CB8AC3E}">
        <p14:creationId xmlns:p14="http://schemas.microsoft.com/office/powerpoint/2010/main" val="15530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4C41D3-5CF2-447A-B543-CFC60389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Mediating Factors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6066E-91C7-4F6A-A7D4-1B3358FA5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1521230"/>
            <a:ext cx="6321987" cy="4781145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Prior experience with a similar event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Intensity of disruption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Individual feelings about event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Emotional strength of individual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Length of time since event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F90D8-3B96-41A9-B855-E13B6DF8B0B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93FFC-3E23-4A25-AB67-3782DE0FA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688EB-CDF8-491C-A3A6-444501574F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BEE92-8EE6-5B4C-A8C1-3E0E71F8B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8" t="684" b="14412"/>
          <a:stretch/>
        </p:blipFill>
        <p:spPr>
          <a:xfrm>
            <a:off x="6364224" y="2028027"/>
            <a:ext cx="5384355" cy="356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99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FEF51F-2C9B-1FC9-4B53-3550B9C03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Victim</a:t>
            </a:r>
          </a:p>
          <a:p>
            <a:r>
              <a:rPr lang="en-US" dirty="0"/>
              <a:t>Rescuer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469E1-1C97-6309-3BEF-068D2001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73342-BA5E-F28E-514C-12C4D399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98FD2-D505-E50A-7E8D-CB4C98E570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A7177-EE27-C494-4DA6-689190CB9EC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78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8460D9-D92D-473E-934E-A82C441F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Stabilizing Survivors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F27F37-A918-4E9E-8EEC-90D56AAD5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Assess survivors for injury or shock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Get uninjured people to help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Provide support by listening and empathizing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Help survivors connect with natural support systems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77812-5E47-409D-83F8-2A9FA0159C2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5-10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E4E2E-73B8-47AA-9519-FE13EFC02F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45067-160F-4818-991B-57246D7776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5-15</a:t>
            </a:r>
          </a:p>
        </p:txBody>
      </p:sp>
    </p:spTree>
    <p:extLst>
      <p:ext uri="{BB962C8B-B14F-4D97-AF65-F5344CB8AC3E}">
        <p14:creationId xmlns:p14="http://schemas.microsoft.com/office/powerpoint/2010/main" val="288026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3E5E85-EFD9-46A2-BE55-8D3D898E2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Listen, Protect, Connect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3192A5-E33B-4205-BE9D-559B2E91B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Listen to survivors and pay attention to what they say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Help survivors feel protected by providing support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Connect survivors to friends and loved ones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86D5A-1BB4-412A-BD8F-9C95F8D314A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5-10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23F1E-675D-4763-84EA-ED96DA2EF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938CE-95B2-4F7D-8A38-0D800EA5DE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F37322-2398-5749-8BFB-430A801ED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980" y="3169897"/>
            <a:ext cx="4337355" cy="288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19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54BB1A-E08E-4CF8-8E50-471760C6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Be an Empathetic Listener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9D7DD7-B678-442D-96DA-1BF36E71E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Put yourself in the speaker’s shoes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Listen for meaning, not just words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Pay attention to nonverbal communication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Paraphrase the speaker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437A91-1AE5-4A60-A087-EDC897C2ACF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5-11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A9F85-5555-4375-8D74-804D7E3085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4F573C-5249-4F1B-9652-84F15D7E3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F93E0-8539-C64D-928A-AF9CAC1AA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3171143"/>
            <a:ext cx="5254752" cy="26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8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0BD481-8A03-463B-B92A-26F05447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</a:t>
            </a:r>
            <a:r>
              <a:rPr lang="en-US" sz="800" dirty="0">
                <a:solidFill>
                  <a:srgbClr val="448431"/>
                </a:solidFill>
              </a:rPr>
              <a:t> 5 </a:t>
            </a:r>
            <a:r>
              <a:rPr lang="en-US" dirty="0"/>
              <a:t>Objectives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79E4F0-E8F6-4BFD-9FE8-D0E436B3D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Understand disaster trauma for survivors and rescuers, including CERT volunteers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List steps to take for personal and team well-being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Demonstrate key steps to apply when providing aid to someone with survivor’s trauma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FBDEC-3F97-4C56-8E47-D2497A332D9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E2CA4-52A0-4DDC-922B-A2E116D6F1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81122-9107-4124-8060-267A413729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2704993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D122CA-BAE6-4D92-9734-CB5DE167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Not to Say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F03D8-A5B8-4C41-B34D-BA64B7A0F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“I understand ”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“Don’t feel bad ”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“You’re strong ”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“You’ll get through this ”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“Don’t cry ”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E1D3C4-F528-4FF4-9555-5380ECE3736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“It’s God’s will ”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“It could be worse ”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“At least you still have…”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“Everything will be okay”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EAF5BF-5211-48DE-B1B3-F6D09C5F1CE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5-12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54A81E-CA5D-4318-8829-0E2041D9A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A469E8-6340-44AE-ACF0-DC57D2712D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5-18</a:t>
            </a:r>
          </a:p>
        </p:txBody>
      </p:sp>
    </p:spTree>
    <p:extLst>
      <p:ext uri="{BB962C8B-B14F-4D97-AF65-F5344CB8AC3E}">
        <p14:creationId xmlns:p14="http://schemas.microsoft.com/office/powerpoint/2010/main" val="3458929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EE1301-6406-4E79-8163-1EE16DDA3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 This Instead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24D73B-ADE1-49C7-8830-6631F05FE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“I’m sorry for your pain ”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“I’m so sorry this has happened ”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“Is it all right if I help you with…?”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“I can’t imagine what this is like for you ”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“What do you need?”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4B2FF-8535-4B42-AC17-7015E7C3D98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5-12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23701-8285-430E-9DC2-4C98830FB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E261A-3869-4285-A917-F13F6D5616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5-19</a:t>
            </a:r>
          </a:p>
        </p:txBody>
      </p:sp>
    </p:spTree>
    <p:extLst>
      <p:ext uri="{BB962C8B-B14F-4D97-AF65-F5344CB8AC3E}">
        <p14:creationId xmlns:p14="http://schemas.microsoft.com/office/powerpoint/2010/main" val="703800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7D40C4-B038-474D-91B3-3DEF6E59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Well-Being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A73643-73B0-4E99-976C-0FE4FE86C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Actions can be taken before, during, and after an incident to help manage emotional impact of disaster response work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Knowing possible psychological and physiological symptoms of disaster trauma helps manage impact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Learn to manage stress:</a:t>
            </a:r>
          </a:p>
          <a:p>
            <a:pPr lvl="1"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CERT volunteers for themselves</a:t>
            </a:r>
          </a:p>
          <a:p>
            <a:pPr lvl="1"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CERT leaders during response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20BFB-2A37-4AC3-A7A7-557ECA8085B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27B14-E051-44C4-B147-447F525593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6DB8DC-C40A-4716-8832-7C20C67901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74DB4-339A-0A49-83C6-ADE36AB8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276" y="3184380"/>
            <a:ext cx="463296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8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389020-61EF-4DC3-9392-6D48C641E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Team Leaders Reduce Stress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6F543D-0D47-47E3-85D2-A87CEA5BD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Brief CERT personnel beforehand 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Remember CERT is a team 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Rest and regroup 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Take breaks away from the incident site 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Establish a culture of acceptance 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Eat properly, stay hydrated 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Be aware of changes in teammates 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Rotate teams and duties 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Phase out workers gradually 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Defuse after shift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D57AC-F10C-4DC6-8604-4D9C5C4F705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C0D3-5499-4746-9019-F1E080D81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D127A-29C9-4526-B7FB-2B35D6DCE8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5-10</a:t>
            </a:r>
          </a:p>
        </p:txBody>
      </p:sp>
    </p:spTree>
    <p:extLst>
      <p:ext uri="{BB962C8B-B14F-4D97-AF65-F5344CB8AC3E}">
        <p14:creationId xmlns:p14="http://schemas.microsoft.com/office/powerpoint/2010/main" val="1064886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0E48A-B310-465A-849E-E0AAA350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Managing the Death Scene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1B9500-4BA4-4B7A-8A13-AF8B0F641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Cover the body; treat it with respect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Follow local laws and protocols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Talk with local authorities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1238D-FE55-4FC0-99F0-5BD85CD6F9B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5-12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C5A51-57B2-4292-BDBD-80D0CACAA7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6F816-4D2D-4B63-B0EA-AF15228B4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5-20</a:t>
            </a:r>
          </a:p>
        </p:txBody>
      </p:sp>
    </p:spTree>
    <p:extLst>
      <p:ext uri="{BB962C8B-B14F-4D97-AF65-F5344CB8AC3E}">
        <p14:creationId xmlns:p14="http://schemas.microsoft.com/office/powerpoint/2010/main" val="3721975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76BFE-C120-447F-9E58-E38CDE779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Summary</a:t>
            </a:r>
            <a:r>
              <a:rPr lang="en-US" sz="800" dirty="0"/>
              <a:t> </a:t>
            </a:r>
            <a:r>
              <a:rPr lang="en-US" sz="800" dirty="0">
                <a:solidFill>
                  <a:srgbClr val="448431"/>
                </a:solidFill>
              </a:rPr>
              <a:t>(Unit 5)</a:t>
            </a:r>
            <a:endParaRPr lang="en-US" dirty="0">
              <a:solidFill>
                <a:srgbClr val="44843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49A983-71C2-4A04-B6C7-F1EC17C54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Prepare yourself, as rescues may be unpleasant and uncomfortable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Know the psychological and physiological symptoms of trauma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Understand the six emotional phases of a disaster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Take steps to reduce stress, which affects cognition, health, and interactions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Stabilize individuals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Listen, protect, and connect to support survivors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Be an empathetic listener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0A9E8-CDE0-4227-9AB4-B8FC0953E6B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5-13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BCEE0-56D0-42A1-B9D9-BCE3E0B29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67C9D4-7477-40A9-8144-A84F1FA552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5-21</a:t>
            </a:r>
          </a:p>
        </p:txBody>
      </p:sp>
    </p:spTree>
    <p:extLst>
      <p:ext uri="{BB962C8B-B14F-4D97-AF65-F5344CB8AC3E}">
        <p14:creationId xmlns:p14="http://schemas.microsoft.com/office/powerpoint/2010/main" val="1992044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9275BF-6545-4274-B80A-856035B29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</a:t>
            </a:r>
            <a:r>
              <a:rPr lang="en-US" sz="800" dirty="0">
                <a:solidFill>
                  <a:srgbClr val="448431"/>
                </a:solidFill>
              </a:rPr>
              <a:t>(Unit 5)</a:t>
            </a:r>
            <a:endParaRPr lang="en-US" dirty="0">
              <a:solidFill>
                <a:srgbClr val="44843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36AEC-1106-4EC5-A638-D5FB450F5A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59582F-7C67-4AC4-8DAB-F51420E93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5-22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65D7012-2CA3-9548-9C9B-ECF087A79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479"/>
            <a:ext cx="6788075" cy="412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695F0E-D7E3-7C43-B73E-EC37F6A8F0CA}"/>
              </a:ext>
            </a:extLst>
          </p:cNvPr>
          <p:cNvSpPr/>
          <p:nvPr/>
        </p:nvSpPr>
        <p:spPr>
          <a:xfrm>
            <a:off x="7620650" y="1666138"/>
            <a:ext cx="358881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448431"/>
                </a:solidFill>
                <a:latin typeface="Arial" pitchFamily="34" charset="0"/>
                <a:cs typeface="Arial" pitchFamily="34" charset="0"/>
              </a:rPr>
              <a:t>Return at</a:t>
            </a:r>
          </a:p>
          <a:p>
            <a:r>
              <a:rPr lang="en-US" sz="4400" dirty="0">
                <a:solidFill>
                  <a:srgbClr val="448431"/>
                </a:solidFill>
                <a:latin typeface="Arial" pitchFamily="34" charset="0"/>
                <a:cs typeface="Arial" pitchFamily="34" charset="0"/>
              </a:rPr>
              <a:t>_______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After Break: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Disaster Medicine 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Part 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7450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558DBE-BAFC-402F-9A90-2DEF5897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Self-care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ACE6EB-4621-467A-80A5-D70F5BB02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3F3D83-0CBF-4E58-B06D-A28192D448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8DBD0-D176-815C-C083-44FE6F7CF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42" y="1801091"/>
            <a:ext cx="3381486" cy="3714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96513-492D-41DF-5221-FB88BE202405}"/>
              </a:ext>
            </a:extLst>
          </p:cNvPr>
          <p:cNvSpPr txBox="1"/>
          <p:nvPr/>
        </p:nvSpPr>
        <p:spPr>
          <a:xfrm rot="10800000" flipV="1">
            <a:off x="5220628" y="1922492"/>
            <a:ext cx="5132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We all have different life experiences. Discussing disasters and emergency response will affect each of us differently</a:t>
            </a:r>
          </a:p>
          <a:p>
            <a:pPr marL="50292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Acknowledge your feelings</a:t>
            </a:r>
          </a:p>
          <a:p>
            <a:pPr marL="50292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Breathe</a:t>
            </a:r>
          </a:p>
          <a:p>
            <a:pPr marL="50292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Take breaks if needed</a:t>
            </a:r>
          </a:p>
        </p:txBody>
      </p:sp>
    </p:spTree>
    <p:extLst>
      <p:ext uri="{BB962C8B-B14F-4D97-AF65-F5344CB8AC3E}">
        <p14:creationId xmlns:p14="http://schemas.microsoft.com/office/powerpoint/2010/main" val="1774440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FD8092-B981-4437-B420-16E88F75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Causes of Disaster Reactions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CA4921-4880-4BA2-8428-908A4D517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Dealing with your own personal losses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Working in your neighborhood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Assisting neighbors, friends, or coworkers who have also been injured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Feeling unsafe and insecure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EA74EF-3AEB-41B2-97C5-662BE0DBEF7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AC63-39B8-4478-95C1-9394E95BCE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86627-EDFB-433E-8949-49216BE99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5-2</a:t>
            </a:r>
          </a:p>
        </p:txBody>
      </p:sp>
    </p:spTree>
    <p:extLst>
      <p:ext uri="{BB962C8B-B14F-4D97-AF65-F5344CB8AC3E}">
        <p14:creationId xmlns:p14="http://schemas.microsoft.com/office/powerpoint/2010/main" val="226445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FB534A-2B2E-C344-A417-CFC4E3DC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048" y="1735978"/>
            <a:ext cx="5381171" cy="3854618"/>
          </a:xfrm>
        </p:spPr>
        <p:txBody>
          <a:bodyPr/>
          <a:lstStyle/>
          <a:p>
            <a:pPr>
              <a:buFont typeface="Arial" charset="0"/>
              <a:buChar char="•"/>
            </a:pPr>
            <a:endParaRPr lang="en-US" altLang="en-US" dirty="0"/>
          </a:p>
          <a:p>
            <a:pPr>
              <a:lnSpc>
                <a:spcPct val="10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n-US" altLang="en-US" sz="3200" dirty="0"/>
              <a:t>Living conditions will be different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Arial" charset="0"/>
              <a:buChar char="•"/>
            </a:pPr>
            <a:r>
              <a:rPr lang="en-US" altLang="en-US" sz="3200" dirty="0"/>
              <a:t>Normal routines will be uprooted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AE07DA-D8B2-724E-8D03-55239EFB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ADFED3-E6F9-8C4D-8AB2-F063697C0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849274-CBCC-6643-A348-7E527C2431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6" descr="stressed cow">
            <a:extLst>
              <a:ext uri="{FF2B5EF4-FFF2-40B4-BE49-F238E27FC236}">
                <a16:creationId xmlns:a16="http://schemas.microsoft.com/office/drawing/2014/main" id="{E6E77285-4A1D-B64D-B921-661F8541294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44" r="-22144"/>
          <a:stretch>
            <a:fillRect/>
          </a:stretch>
        </p:blipFill>
        <p:spPr bwMode="auto">
          <a:xfrm>
            <a:off x="6695440" y="1723222"/>
            <a:ext cx="4876799" cy="43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927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7C062F-CCF5-4B0D-BC35-56A5C361C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Stress is Handled – the Lizard Brain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96FB13-D8FC-4C95-93DE-2F5190DC7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b="1" dirty="0"/>
              <a:t>Freeze: </a:t>
            </a:r>
            <a:r>
              <a:rPr lang="en-US" dirty="0"/>
              <a:t>“Stop, look, and listen,” or be on guard and watchful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b="1" dirty="0"/>
              <a:t>Flight: </a:t>
            </a:r>
            <a:r>
              <a:rPr lang="en-US" dirty="0"/>
              <a:t>Flee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b="1" dirty="0"/>
              <a:t>Fight: </a:t>
            </a:r>
            <a:r>
              <a:rPr lang="en-US" dirty="0"/>
              <a:t>Attempt to combat the threat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b="1" dirty="0"/>
              <a:t>Fright: </a:t>
            </a:r>
            <a:r>
              <a:rPr lang="en-US" dirty="0"/>
              <a:t>Tonic immobility when in 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en-US" dirty="0"/>
              <a:t>   contact with a predator, or playing dead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b="1" dirty="0"/>
              <a:t>Faint: </a:t>
            </a:r>
            <a:r>
              <a:rPr lang="en-US" dirty="0"/>
              <a:t>Fear-induced fainting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D1F6F0-80FE-49D0-8689-99506F6F373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4FBA3-348C-40B4-AB4A-841E0006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B1DB9-F21F-470D-9D00-04979C8DB8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87DCB-9A91-A747-9E56-5503B7DF5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6" t="4670" r="4391" b="17995"/>
          <a:stretch/>
        </p:blipFill>
        <p:spPr>
          <a:xfrm>
            <a:off x="7022593" y="2207878"/>
            <a:ext cx="5047488" cy="34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81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F590DF-9E80-4D97-B163-9FC840FF4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Psychological Symptoms of Trauma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265D01-9E42-43B4-BCEE-CCBE10352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Emotional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Irritability or anger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Cognitive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Lack of focus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Spiritual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dirty="0"/>
              <a:t>Loss of hope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065BEA-E513-40F8-B822-6FCD66DAF5D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2053F-429F-4F56-867D-81D25F8C01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96BFCA-5624-4E94-82A4-9505599F81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CFD49-DF7F-224E-AEFE-3582EA597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532" y="1626108"/>
            <a:ext cx="4267607" cy="42557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85BA9C-3CD4-8846-B13F-185CE5D48AB7}"/>
              </a:ext>
            </a:extLst>
          </p:cNvPr>
          <p:cNvSpPr/>
          <p:nvPr/>
        </p:nvSpPr>
        <p:spPr>
          <a:xfrm>
            <a:off x="5236532" y="5881860"/>
            <a:ext cx="4555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cap="all" dirty="0">
                <a:solidFill>
                  <a:srgbClr val="9B9B9B"/>
                </a:solidFill>
                <a:latin typeface="Montserrat"/>
              </a:rPr>
              <a:t>GRAPHICWITHART VIA GETTY IMAGES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8797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21D505-86B7-44B1-9FD3-2468646A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Symptoms of Trauma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2A09AF-2CE2-4525-ABF8-CB97DDC04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Loss of appetite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Headaches or chest pain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Diarrhea, stomach pain, or nausea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Hyperactivity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Increase in drug consumption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Nightmares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Insomnia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Fatigue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B36133-7714-4ADF-A68F-9DF5639526E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531B3-FF56-495E-8D77-502D0E62B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6F520-094A-477B-B494-D8613C8541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B24E0-0A6D-4A4E-8072-BC5B7ACC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273" y="1648256"/>
            <a:ext cx="4950743" cy="410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2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4BDB8F-D64E-431F-9D16-6AEC619B4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Care of Yourself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2D4BF8-6876-42C9-9B58-5EA5A4981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Be aware of trauma that can follow a disaster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Explain to family members and friends what you need:</a:t>
            </a:r>
          </a:p>
          <a:p>
            <a:pPr lvl="1"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Let them know when you want to talk</a:t>
            </a:r>
          </a:p>
          <a:p>
            <a:pPr lvl="1"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dirty="0"/>
              <a:t>Don’t force yourself to talk until you are ready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40D64-B3B6-4B7F-AAFB-FA99A75053F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5-4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348E8-A3DB-4AFA-8ED7-75AFC168D7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5: 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6E6FA9-D727-403D-920E-61F188178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5-8</a:t>
            </a:r>
          </a:p>
        </p:txBody>
      </p:sp>
    </p:spTree>
    <p:extLst>
      <p:ext uri="{BB962C8B-B14F-4D97-AF65-F5344CB8AC3E}">
        <p14:creationId xmlns:p14="http://schemas.microsoft.com/office/powerpoint/2010/main" val="225777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1195</Words>
  <Application>Microsoft Macintosh PowerPoint</Application>
  <PresentationFormat>Widescreen</PresentationFormat>
  <Paragraphs>233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Montserrat</vt:lpstr>
      <vt:lpstr>Wingdings</vt:lpstr>
      <vt:lpstr>Office Theme</vt:lpstr>
      <vt:lpstr>CERT Basic Training </vt:lpstr>
      <vt:lpstr>Unit 5 Objectives</vt:lpstr>
      <vt:lpstr>Self-care</vt:lpstr>
      <vt:lpstr>Causes of Disaster Reactions</vt:lpstr>
      <vt:lpstr>Expectations?</vt:lpstr>
      <vt:lpstr>How Stress is Handled – the Lizard Brain</vt:lpstr>
      <vt:lpstr>Psychological Symptoms of Trauma</vt:lpstr>
      <vt:lpstr>Physical Symptoms of Trauma</vt:lpstr>
      <vt:lpstr>Take Care of Yourself</vt:lpstr>
      <vt:lpstr>How to Reduce Stress</vt:lpstr>
      <vt:lpstr>Self-Care Tool Box Discussion</vt:lpstr>
      <vt:lpstr>Six Emotional Phases of a Crisis</vt:lpstr>
      <vt:lpstr>Traumatic Crisis</vt:lpstr>
      <vt:lpstr>Effects of Traumatic Stress</vt:lpstr>
      <vt:lpstr>Mediating Factors</vt:lpstr>
      <vt:lpstr>Exercises</vt:lpstr>
      <vt:lpstr>Stabilizing Survivors</vt:lpstr>
      <vt:lpstr>Listen, Protect, Connect</vt:lpstr>
      <vt:lpstr>How to Be an Empathetic Listener</vt:lpstr>
      <vt:lpstr>What Not to Say</vt:lpstr>
      <vt:lpstr>Say This Instead</vt:lpstr>
      <vt:lpstr>Team Well-Being</vt:lpstr>
      <vt:lpstr>How Team Leaders Reduce Stress</vt:lpstr>
      <vt:lpstr>Managing the Death Scene</vt:lpstr>
      <vt:lpstr>Unit Summary (Unit 5)</vt:lpstr>
      <vt:lpstr>Break(Unit 5)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CERT Basic Training </dc:title>
  <dc:creator>Joyce Smith</dc:creator>
  <cp:lastModifiedBy>Microsoft Office User</cp:lastModifiedBy>
  <cp:revision>20</cp:revision>
  <dcterms:created xsi:type="dcterms:W3CDTF">2020-04-28T21:59:02Z</dcterms:created>
  <dcterms:modified xsi:type="dcterms:W3CDTF">2023-06-01T00:37:46Z</dcterms:modified>
</cp:coreProperties>
</file>